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24"/>
  </p:notesMasterIdLst>
  <p:handoutMasterIdLst>
    <p:handoutMasterId r:id="rId25"/>
  </p:handoutMasterIdLst>
  <p:sldIdLst>
    <p:sldId id="306" r:id="rId2"/>
    <p:sldId id="311" r:id="rId3"/>
    <p:sldId id="343" r:id="rId4"/>
    <p:sldId id="342" r:id="rId5"/>
    <p:sldId id="341" r:id="rId6"/>
    <p:sldId id="344" r:id="rId7"/>
    <p:sldId id="345" r:id="rId8"/>
    <p:sldId id="346" r:id="rId9"/>
    <p:sldId id="347" r:id="rId10"/>
    <p:sldId id="350" r:id="rId11"/>
    <p:sldId id="349" r:id="rId12"/>
    <p:sldId id="354" r:id="rId13"/>
    <p:sldId id="353" r:id="rId14"/>
    <p:sldId id="356" r:id="rId15"/>
    <p:sldId id="355" r:id="rId16"/>
    <p:sldId id="352" r:id="rId17"/>
    <p:sldId id="348" r:id="rId18"/>
    <p:sldId id="351" r:id="rId19"/>
    <p:sldId id="358" r:id="rId20"/>
    <p:sldId id="359" r:id="rId21"/>
    <p:sldId id="361" r:id="rId22"/>
    <p:sldId id="339" r:id="rId2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734CB51-847A-4FEB-8698-B5A3A7692871}">
          <p14:sldIdLst>
            <p14:sldId id="306"/>
            <p14:sldId id="311"/>
            <p14:sldId id="343"/>
            <p14:sldId id="342"/>
            <p14:sldId id="341"/>
            <p14:sldId id="344"/>
            <p14:sldId id="345"/>
            <p14:sldId id="346"/>
            <p14:sldId id="347"/>
            <p14:sldId id="350"/>
            <p14:sldId id="349"/>
            <p14:sldId id="354"/>
            <p14:sldId id="353"/>
            <p14:sldId id="356"/>
            <p14:sldId id="355"/>
            <p14:sldId id="352"/>
            <p14:sldId id="348"/>
            <p14:sldId id="351"/>
            <p14:sldId id="358"/>
            <p14:sldId id="359"/>
            <p14:sldId id="361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E0D9E7"/>
    <a:srgbClr val="7A5595"/>
    <a:srgbClr val="E4DEEA"/>
    <a:srgbClr val="DCD4E4"/>
    <a:srgbClr val="D9D0E2"/>
    <a:srgbClr val="CFC4DA"/>
    <a:srgbClr val="C9BDD5"/>
    <a:srgbClr val="84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7313" autoAdjust="0"/>
  </p:normalViewPr>
  <p:slideViewPr>
    <p:cSldViewPr>
      <p:cViewPr>
        <p:scale>
          <a:sx n="90" d="100"/>
          <a:sy n="90" d="100"/>
        </p:scale>
        <p:origin x="-1863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90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5"/>
            <c:invertIfNegative val="0"/>
            <c:bubble3D val="0"/>
          </c:dPt>
          <c:dLbls>
            <c:dLbl>
              <c:idx val="0"/>
              <c:layout>
                <c:manualLayout>
                  <c:x val="-1.3889982502187227E-3"/>
                  <c:y val="0.2536276678145151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0,5687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0.21807254775702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0.21333184019709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9E-3"/>
                  <c:y val="0.21096148641712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889E-3"/>
                  <c:y val="0.20622077885719084"/>
                </c:manualLayout>
              </c:layout>
              <c:spPr>
                <a:noFill/>
                <a:ln>
                  <a:noFill/>
                </a:ln>
              </c:spPr>
              <c:txPr>
                <a:bodyPr rot="-5400000" vert="horz" anchor="ctr" anchorCtr="0"/>
                <a:lstStyle/>
                <a:p>
                  <a:pPr>
                    <a:defRPr sz="1000" b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889E-3"/>
                  <c:y val="0.2038504250772231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0,5580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777777777777779E-3"/>
                  <c:y val="0.2157021939770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888888888888889E-3"/>
                  <c:y val="0.19673936373732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888888888888894E-3"/>
                  <c:y val="0.20622077885719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888888888888889E-3"/>
                  <c:y val="0.19910971751728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888888888888894E-3"/>
                  <c:y val="0.2014800712972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888888888888889E-3"/>
                  <c:y val="0.19910971751728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2.7777777777777779E-3"/>
                  <c:y val="0.2087798520852847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0,5451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888888888888889E-3"/>
                  <c:y val="0.20859094599512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3888888888888889E-3"/>
                  <c:y val="0.17303582593764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3888888888888889E-3"/>
                  <c:y val="0.16829511837770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3888888888888889E-3"/>
                  <c:y val="0.16355441081777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3889982502186208E-3"/>
                  <c:y val="0.13985068637606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4.1666666666666666E-3"/>
                  <c:y val="0.14696193435799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4.1666666666666683E-3"/>
                  <c:y val="0.13036945789822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4.1666666666667681E-3"/>
                  <c:y val="0.12799910411825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7777777777777779E-3"/>
                  <c:y val="0.10903627387851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 rot="-5400000" vert="horz" anchor="ctr" anchorCtr="0"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Сургутский район</c:v>
                </c:pt>
                <c:pt idx="1">
                  <c:v>Беляроский район</c:v>
                </c:pt>
                <c:pt idx="2">
                  <c:v>г. Ханты-Мансийск</c:v>
                </c:pt>
                <c:pt idx="3">
                  <c:v>г. Урай</c:v>
                </c:pt>
                <c:pt idx="4">
                  <c:v>Нижневартовский район</c:v>
                </c:pt>
                <c:pt idx="5">
                  <c:v>г. Покачи</c:v>
                </c:pt>
                <c:pt idx="6">
                  <c:v>г. Мегион</c:v>
                </c:pt>
                <c:pt idx="7">
                  <c:v>Нефтеюганский район</c:v>
                </c:pt>
                <c:pt idx="8">
                  <c:v>г. Радужный</c:v>
                </c:pt>
                <c:pt idx="9">
                  <c:v>г. Нижневартовск</c:v>
                </c:pt>
                <c:pt idx="10">
                  <c:v>г. Югорск</c:v>
                </c:pt>
                <c:pt idx="11">
                  <c:v>г. Нягань</c:v>
                </c:pt>
                <c:pt idx="12">
                  <c:v>Кондинский район</c:v>
                </c:pt>
                <c:pt idx="13">
                  <c:v>Октябрьский район</c:v>
                </c:pt>
                <c:pt idx="14">
                  <c:v>г. Лангепас</c:v>
                </c:pt>
                <c:pt idx="15">
                  <c:v>г. Когалым</c:v>
                </c:pt>
                <c:pt idx="16">
                  <c:v>Ханты-Мансийский район</c:v>
                </c:pt>
                <c:pt idx="17">
                  <c:v>г. Пыть-Ях</c:v>
                </c:pt>
                <c:pt idx="18">
                  <c:v>г. Сургут</c:v>
                </c:pt>
                <c:pt idx="19">
                  <c:v>г. Нефтеюганск</c:v>
                </c:pt>
                <c:pt idx="20">
                  <c:v>Березовский район</c:v>
                </c:pt>
                <c:pt idx="21">
                  <c:v>Советский район</c:v>
                </c:pt>
              </c:strCache>
            </c:strRef>
          </c:cat>
          <c:val>
            <c:numRef>
              <c:f>Лист1!$B$2:$B$23</c:f>
              <c:numCache>
                <c:formatCode>0.0000</c:formatCode>
                <c:ptCount val="22"/>
                <c:pt idx="0">
                  <c:v>0.59330000000000005</c:v>
                </c:pt>
                <c:pt idx="1">
                  <c:v>0.59009999999999996</c:v>
                </c:pt>
                <c:pt idx="2">
                  <c:v>0.58389999999999997</c:v>
                </c:pt>
                <c:pt idx="3">
                  <c:v>0.57920000000000005</c:v>
                </c:pt>
                <c:pt idx="4">
                  <c:v>0.5726</c:v>
                </c:pt>
                <c:pt idx="5">
                  <c:v>0.55800000000000005</c:v>
                </c:pt>
                <c:pt idx="6">
                  <c:v>0.53159999999999996</c:v>
                </c:pt>
                <c:pt idx="7">
                  <c:v>0.52339999999999998</c:v>
                </c:pt>
                <c:pt idx="8">
                  <c:v>0.51819999999999999</c:v>
                </c:pt>
                <c:pt idx="9">
                  <c:v>0.49790000000000001</c:v>
                </c:pt>
                <c:pt idx="10">
                  <c:v>0.48859999999999998</c:v>
                </c:pt>
                <c:pt idx="11">
                  <c:v>0.48320000000000002</c:v>
                </c:pt>
                <c:pt idx="12">
                  <c:v>0.47199999999999998</c:v>
                </c:pt>
                <c:pt idx="13">
                  <c:v>0.46600000000000003</c:v>
                </c:pt>
                <c:pt idx="14">
                  <c:v>0.45960000000000001</c:v>
                </c:pt>
                <c:pt idx="15">
                  <c:v>0.4501</c:v>
                </c:pt>
                <c:pt idx="16">
                  <c:v>0.44</c:v>
                </c:pt>
                <c:pt idx="17">
                  <c:v>0.43030000000000002</c:v>
                </c:pt>
                <c:pt idx="18">
                  <c:v>0.42449999999999999</c:v>
                </c:pt>
                <c:pt idx="19">
                  <c:v>0.41549999999999998</c:v>
                </c:pt>
                <c:pt idx="20">
                  <c:v>0.41039999999999999</c:v>
                </c:pt>
                <c:pt idx="21">
                  <c:v>0.38690000000000002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shape val="box"/>
        <c:axId val="97831936"/>
        <c:axId val="97919744"/>
        <c:axId val="0"/>
      </c:bar3DChart>
      <c:catAx>
        <c:axId val="978319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effectLst>
            <a:outerShdw dir="11580000" sx="1000" sy="1000" algn="ctr" rotWithShape="0">
              <a:srgbClr val="000000"/>
            </a:outerShdw>
          </a:effectLst>
        </c:spPr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97919744"/>
        <c:crosses val="autoZero"/>
        <c:auto val="0"/>
        <c:lblAlgn val="ctr"/>
        <c:lblOffset val="150"/>
        <c:tickMarkSkip val="1"/>
        <c:noMultiLvlLbl val="0"/>
      </c:catAx>
      <c:valAx>
        <c:axId val="97919744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783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1330E-DE96-4C43-84AA-FDA99405BB24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96721F3-7469-4E18-816D-5A1EAFA2057B}">
      <dgm:prSet phldrT="[Текст]" custT="1"/>
      <dgm:spPr>
        <a:xfrm>
          <a:off x="1000108" y="4500592"/>
          <a:ext cx="6425031" cy="781264"/>
        </a:xfrm>
        <a:prstGeom prst="rect">
          <a:avLst/>
        </a:prstGeom>
        <a:solidFill>
          <a:srgbClr val="7CCA6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7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Место определяется в динамике 22 муниципальных образований автономного округа -Югры</a:t>
          </a:r>
          <a:endParaRPr lang="ru-RU" sz="17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5DE66EA-345C-4A7A-BBEA-0C047CABD9ED}" type="parTrans" cxnId="{14DEE27E-5222-4B81-9FD1-86F5035A1A10}">
      <dgm:prSet/>
      <dgm:spPr/>
      <dgm:t>
        <a:bodyPr/>
        <a:lstStyle/>
        <a:p>
          <a:endParaRPr lang="ru-RU"/>
        </a:p>
      </dgm:t>
    </dgm:pt>
    <dgm:pt modelId="{C07C5363-D9E6-4B09-A94E-7702B2FA5EDB}" type="sibTrans" cxnId="{14DEE27E-5222-4B81-9FD1-86F5035A1A10}">
      <dgm:prSet/>
      <dgm:spPr/>
      <dgm:t>
        <a:bodyPr/>
        <a:lstStyle/>
        <a:p>
          <a:endParaRPr lang="ru-RU"/>
        </a:p>
      </dgm:t>
    </dgm:pt>
    <dgm:pt modelId="{9A4574A1-3B41-4A0F-A2D0-23AC1F404E68}">
      <dgm:prSet phldrT="[Текст]" custT="1"/>
      <dgm:spPr>
        <a:xfrm>
          <a:off x="1142972" y="1428757"/>
          <a:ext cx="2125764" cy="1353406"/>
        </a:xfrm>
        <a:prstGeom prst="rect">
          <a:avLst/>
        </a:prstGeom>
        <a:solidFill>
          <a:srgbClr val="7CCA62">
            <a:hueOff val="-459284"/>
            <a:satOff val="68"/>
            <a:lumOff val="-1618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7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произведен  с учетом удельного веса 60 % - для достигнутой динамики</a:t>
          </a:r>
          <a:endParaRPr lang="ru-RU" sz="17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E45B410-642C-4CC3-B5FF-5FF6A4548AAE}" type="parTrans" cxnId="{712DE518-258D-4D47-A797-882A8874C501}">
      <dgm:prSet/>
      <dgm:spPr/>
      <dgm:t>
        <a:bodyPr/>
        <a:lstStyle/>
        <a:p>
          <a:endParaRPr lang="ru-RU"/>
        </a:p>
      </dgm:t>
    </dgm:pt>
    <dgm:pt modelId="{656521D9-EDE7-4794-BB22-95E66B6AF892}" type="sibTrans" cxnId="{712DE518-258D-4D47-A797-882A8874C501}">
      <dgm:prSet/>
      <dgm:spPr/>
      <dgm:t>
        <a:bodyPr/>
        <a:lstStyle/>
        <a:p>
          <a:endParaRPr lang="ru-RU"/>
        </a:p>
      </dgm:t>
    </dgm:pt>
    <dgm:pt modelId="{BA825AA8-B77D-44EB-81C2-4EE59C869B55}">
      <dgm:prSet phldrT="[Текст]" custT="1"/>
      <dgm:spPr>
        <a:xfrm>
          <a:off x="5000633" y="1428767"/>
          <a:ext cx="1963016" cy="1386296"/>
        </a:xfrm>
        <a:prstGeom prst="rect">
          <a:avLst/>
        </a:prstGeom>
        <a:solidFill>
          <a:srgbClr val="7CCA62">
            <a:hueOff val="-1377853"/>
            <a:satOff val="203"/>
            <a:lumOff val="-4853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7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произведен с учетом удельного веса 40 % -для достигнутого объема при 3-ех летней динамике</a:t>
          </a:r>
          <a:endParaRPr lang="ru-RU" sz="17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EE6DE7-4207-4E35-A6E0-6C8C8E0599A0}" type="sibTrans" cxnId="{B7AC555A-435B-4AD7-9D39-6629EDB2CE13}">
      <dgm:prSet/>
      <dgm:spPr/>
      <dgm:t>
        <a:bodyPr/>
        <a:lstStyle/>
        <a:p>
          <a:endParaRPr lang="ru-RU"/>
        </a:p>
      </dgm:t>
    </dgm:pt>
    <dgm:pt modelId="{7A9819C8-ED0B-4367-8861-2DECE8A32F5F}" type="parTrans" cxnId="{B7AC555A-435B-4AD7-9D39-6629EDB2CE13}">
      <dgm:prSet/>
      <dgm:spPr/>
      <dgm:t>
        <a:bodyPr/>
        <a:lstStyle/>
        <a:p>
          <a:endParaRPr lang="ru-RU"/>
        </a:p>
      </dgm:t>
    </dgm:pt>
    <dgm:pt modelId="{A92FF2EA-7CCF-4B29-9FF7-1A15ABD9160B}">
      <dgm:prSet phldrT="[Текст]" custT="1"/>
      <dgm:spPr>
        <a:xfrm>
          <a:off x="1285861" y="3357591"/>
          <a:ext cx="5626759" cy="512415"/>
        </a:xfrm>
        <a:prstGeom prst="rect">
          <a:avLst/>
        </a:prstGeom>
        <a:solidFill>
          <a:srgbClr val="7CCA62">
            <a:hueOff val="-918568"/>
            <a:satOff val="135"/>
            <a:lumOff val="-3236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7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Сводные индексы значений показателей эффективности                                          (у 13 весовой коэффициент - 80%; у 1 – 20%)</a:t>
          </a:r>
          <a:endParaRPr lang="ru-RU" sz="17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9C885D8-9C72-4C9B-84B6-80C074E79DE7}" type="sibTrans" cxnId="{A9405D4D-AB03-44D4-97CE-533CBDAD5601}">
      <dgm:prSet/>
      <dgm:spPr/>
      <dgm:t>
        <a:bodyPr/>
        <a:lstStyle/>
        <a:p>
          <a:endParaRPr lang="ru-RU"/>
        </a:p>
      </dgm:t>
    </dgm:pt>
    <dgm:pt modelId="{C766B217-8921-462C-98D2-443A62E907E9}" type="parTrans" cxnId="{A9405D4D-AB03-44D4-97CE-533CBDAD5601}">
      <dgm:prSet/>
      <dgm:spPr/>
      <dgm:t>
        <a:bodyPr/>
        <a:lstStyle/>
        <a:p>
          <a:endParaRPr lang="ru-RU"/>
        </a:p>
      </dgm:t>
    </dgm:pt>
    <dgm:pt modelId="{7A67F326-2985-4653-8CB6-9F91A8E7867B}" type="pres">
      <dgm:prSet presAssocID="{F631330E-DE96-4C43-84AA-FDA99405BB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11AD4-8A47-47AC-9B6A-3D5E63E8A5ED}" type="pres">
      <dgm:prSet presAssocID="{F96721F3-7469-4E18-816D-5A1EAFA2057B}" presName="node" presStyleLbl="node1" presStyleIdx="0" presStyleCnt="4" custScaleX="260439" custScaleY="52781" custLinFactY="100000" custLinFactNeighborX="-7328" custLinFactNeighborY="14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31C52-E618-43B6-BE29-B485887C17CB}" type="pres">
      <dgm:prSet presAssocID="{C07C5363-D9E6-4B09-A94E-7702B2FA5EDB}" presName="sibTrans" presStyleCnt="0"/>
      <dgm:spPr/>
    </dgm:pt>
    <dgm:pt modelId="{4A13E4A5-C930-411C-92DC-ED9CC24A4C51}" type="pres">
      <dgm:prSet presAssocID="{9A4574A1-3B41-4A0F-A2D0-23AC1F404E68}" presName="node" presStyleLbl="node1" presStyleIdx="1" presStyleCnt="4" custScaleX="90782" custScaleY="146834" custLinFactNeighborX="-86166" custLinFactNeighborY="-61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0D77E-3ED8-4AE4-9A7C-843527D6AD63}" type="pres">
      <dgm:prSet presAssocID="{656521D9-EDE7-4794-BB22-95E66B6AF892}" presName="sibTrans" presStyleCnt="0"/>
      <dgm:spPr/>
    </dgm:pt>
    <dgm:pt modelId="{556AF342-1E65-4388-A75A-3B0B32C5A67C}" type="pres">
      <dgm:prSet presAssocID="{A92FF2EA-7CCF-4B29-9FF7-1A15ABD9160B}" presName="node" presStyleLbl="node1" presStyleIdx="2" presStyleCnt="4" custScaleX="228081" custScaleY="34618" custLinFactNeighborX="38322" custLinFactNeighborY="-74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40916-60FA-45D0-95D0-742AE0C588D8}" type="pres">
      <dgm:prSet presAssocID="{E9C885D8-9C72-4C9B-84B6-80C074E79DE7}" presName="sibTrans" presStyleCnt="0"/>
      <dgm:spPr/>
    </dgm:pt>
    <dgm:pt modelId="{8D8E34A2-B849-41A2-91AC-FC6EE4B9E102}" type="pres">
      <dgm:prSet presAssocID="{BA825AA8-B77D-44EB-81C2-4EE59C869B55}" presName="node" presStyleLbl="node1" presStyleIdx="3" presStyleCnt="4" custScaleX="79571" custScaleY="94744" custLinFactY="-100000" custLinFactNeighborX="-70082" custLinFactNeighborY="-123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DE518-258D-4D47-A797-882A8874C501}" srcId="{F631330E-DE96-4C43-84AA-FDA99405BB24}" destId="{9A4574A1-3B41-4A0F-A2D0-23AC1F404E68}" srcOrd="1" destOrd="0" parTransId="{AE45B410-642C-4CC3-B5FF-5FF6A4548AAE}" sibTransId="{656521D9-EDE7-4794-BB22-95E66B6AF892}"/>
    <dgm:cxn modelId="{B7AC555A-435B-4AD7-9D39-6629EDB2CE13}" srcId="{F631330E-DE96-4C43-84AA-FDA99405BB24}" destId="{BA825AA8-B77D-44EB-81C2-4EE59C869B55}" srcOrd="3" destOrd="0" parTransId="{7A9819C8-ED0B-4367-8861-2DECE8A32F5F}" sibTransId="{52EE6DE7-4207-4E35-A6E0-6C8C8E0599A0}"/>
    <dgm:cxn modelId="{9C42E84E-6F38-4B0C-BA2B-4F5A27702D8F}" type="presOf" srcId="{9A4574A1-3B41-4A0F-A2D0-23AC1F404E68}" destId="{4A13E4A5-C930-411C-92DC-ED9CC24A4C51}" srcOrd="0" destOrd="0" presId="urn:microsoft.com/office/officeart/2005/8/layout/default#1"/>
    <dgm:cxn modelId="{14DEE27E-5222-4B81-9FD1-86F5035A1A10}" srcId="{F631330E-DE96-4C43-84AA-FDA99405BB24}" destId="{F96721F3-7469-4E18-816D-5A1EAFA2057B}" srcOrd="0" destOrd="0" parTransId="{F5DE66EA-345C-4A7A-BBEA-0C047CABD9ED}" sibTransId="{C07C5363-D9E6-4B09-A94E-7702B2FA5EDB}"/>
    <dgm:cxn modelId="{1C85996A-DF7C-4409-B2EF-C1105BB6F111}" type="presOf" srcId="{A92FF2EA-7CCF-4B29-9FF7-1A15ABD9160B}" destId="{556AF342-1E65-4388-A75A-3B0B32C5A67C}" srcOrd="0" destOrd="0" presId="urn:microsoft.com/office/officeart/2005/8/layout/default#1"/>
    <dgm:cxn modelId="{20C3DFA5-29AA-4D27-A0A6-1D86E8108E91}" type="presOf" srcId="{F631330E-DE96-4C43-84AA-FDA99405BB24}" destId="{7A67F326-2985-4653-8CB6-9F91A8E7867B}" srcOrd="0" destOrd="0" presId="urn:microsoft.com/office/officeart/2005/8/layout/default#1"/>
    <dgm:cxn modelId="{2794B774-74AE-4AC7-8778-3B3B5E4A0B1E}" type="presOf" srcId="{BA825AA8-B77D-44EB-81C2-4EE59C869B55}" destId="{8D8E34A2-B849-41A2-91AC-FC6EE4B9E102}" srcOrd="0" destOrd="0" presId="urn:microsoft.com/office/officeart/2005/8/layout/default#1"/>
    <dgm:cxn modelId="{44E56CB0-C059-4DB4-92AF-D9DA86FC8F16}" type="presOf" srcId="{F96721F3-7469-4E18-816D-5A1EAFA2057B}" destId="{54011AD4-8A47-47AC-9B6A-3D5E63E8A5ED}" srcOrd="0" destOrd="0" presId="urn:microsoft.com/office/officeart/2005/8/layout/default#1"/>
    <dgm:cxn modelId="{A9405D4D-AB03-44D4-97CE-533CBDAD5601}" srcId="{F631330E-DE96-4C43-84AA-FDA99405BB24}" destId="{A92FF2EA-7CCF-4B29-9FF7-1A15ABD9160B}" srcOrd="2" destOrd="0" parTransId="{C766B217-8921-462C-98D2-443A62E907E9}" sibTransId="{E9C885D8-9C72-4C9B-84B6-80C074E79DE7}"/>
    <dgm:cxn modelId="{B147C09A-8894-44D5-8573-7DE1F53F42FA}" type="presParOf" srcId="{7A67F326-2985-4653-8CB6-9F91A8E7867B}" destId="{54011AD4-8A47-47AC-9B6A-3D5E63E8A5ED}" srcOrd="0" destOrd="0" presId="urn:microsoft.com/office/officeart/2005/8/layout/default#1"/>
    <dgm:cxn modelId="{59A660B6-7D66-4256-B045-34184B8AF5DA}" type="presParOf" srcId="{7A67F326-2985-4653-8CB6-9F91A8E7867B}" destId="{2F931C52-E618-43B6-BE29-B485887C17CB}" srcOrd="1" destOrd="0" presId="urn:microsoft.com/office/officeart/2005/8/layout/default#1"/>
    <dgm:cxn modelId="{2D0E2FD9-64AA-4DD6-AC14-8FF1854E8663}" type="presParOf" srcId="{7A67F326-2985-4653-8CB6-9F91A8E7867B}" destId="{4A13E4A5-C930-411C-92DC-ED9CC24A4C51}" srcOrd="2" destOrd="0" presId="urn:microsoft.com/office/officeart/2005/8/layout/default#1"/>
    <dgm:cxn modelId="{CF0F4A75-D76B-4E4B-88F7-89983F231F0B}" type="presParOf" srcId="{7A67F326-2985-4653-8CB6-9F91A8E7867B}" destId="{FFA0D77E-3ED8-4AE4-9A7C-843527D6AD63}" srcOrd="3" destOrd="0" presId="urn:microsoft.com/office/officeart/2005/8/layout/default#1"/>
    <dgm:cxn modelId="{D3AD4D3D-44C8-4C16-8FC3-B61509A74E30}" type="presParOf" srcId="{7A67F326-2985-4653-8CB6-9F91A8E7867B}" destId="{556AF342-1E65-4388-A75A-3B0B32C5A67C}" srcOrd="4" destOrd="0" presId="urn:microsoft.com/office/officeart/2005/8/layout/default#1"/>
    <dgm:cxn modelId="{CCEB0199-4CAC-4952-A69E-8CCE20B65405}" type="presParOf" srcId="{7A67F326-2985-4653-8CB6-9F91A8E7867B}" destId="{A1F40916-60FA-45D0-95D0-742AE0C588D8}" srcOrd="5" destOrd="0" presId="urn:microsoft.com/office/officeart/2005/8/layout/default#1"/>
    <dgm:cxn modelId="{4B68A151-A3E6-4ACF-B2A7-847A27E8E154}" type="presParOf" srcId="{7A67F326-2985-4653-8CB6-9F91A8E7867B}" destId="{8D8E34A2-B849-41A2-91AC-FC6EE4B9E10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11AD4-8A47-47AC-9B6A-3D5E63E8A5ED}">
      <dsp:nvSpPr>
        <dsp:cNvPr id="0" name=""/>
        <dsp:cNvSpPr/>
      </dsp:nvSpPr>
      <dsp:spPr>
        <a:xfrm>
          <a:off x="592912" y="4233814"/>
          <a:ext cx="7196035" cy="875016"/>
        </a:xfrm>
        <a:prstGeom prst="rect">
          <a:avLst/>
        </a:prstGeom>
        <a:solidFill>
          <a:srgbClr val="7CCA6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Место определяется в динамике 22 муниципальных образований автономного округа -Югры</a:t>
          </a:r>
          <a:endParaRPr lang="ru-RU" sz="17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92912" y="4233814"/>
        <a:ext cx="7196035" cy="875016"/>
      </dsp:txXfrm>
    </dsp:sp>
    <dsp:sp modelId="{4A13E4A5-C930-411C-92DC-ED9CC24A4C51}">
      <dsp:nvSpPr>
        <dsp:cNvPr id="0" name=""/>
        <dsp:cNvSpPr/>
      </dsp:nvSpPr>
      <dsp:spPr>
        <a:xfrm>
          <a:off x="758432" y="237937"/>
          <a:ext cx="2508343" cy="2434249"/>
        </a:xfrm>
        <a:prstGeom prst="rect">
          <a:avLst/>
        </a:prstGeom>
        <a:solidFill>
          <a:srgbClr val="7CCA62">
            <a:hueOff val="-459284"/>
            <a:satOff val="68"/>
            <a:lumOff val="-1618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произведен  с учетом удельного веса 60 % - для достигнутой динамики</a:t>
          </a:r>
          <a:endParaRPr lang="ru-RU" sz="17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58432" y="237937"/>
        <a:ext cx="2508343" cy="2434249"/>
      </dsp:txXfrm>
    </dsp:sp>
    <dsp:sp modelId="{556AF342-1E65-4388-A75A-3B0B32C5A67C}">
      <dsp:nvSpPr>
        <dsp:cNvPr id="0" name=""/>
        <dsp:cNvSpPr/>
      </dsp:nvSpPr>
      <dsp:spPr>
        <a:xfrm>
          <a:off x="1063831" y="3233388"/>
          <a:ext cx="6301970" cy="573905"/>
        </a:xfrm>
        <a:prstGeom prst="rect">
          <a:avLst/>
        </a:prstGeom>
        <a:solidFill>
          <a:srgbClr val="7CCA62">
            <a:hueOff val="-918568"/>
            <a:satOff val="135"/>
            <a:lumOff val="-3236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Сводные индексы значений показателей эффективности                                          (у 13 весовой коэффициент - 80%; у 1 – 20%)</a:t>
          </a:r>
          <a:endParaRPr lang="ru-RU" sz="17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63831" y="3233388"/>
        <a:ext cx="6301970" cy="573905"/>
      </dsp:txXfrm>
    </dsp:sp>
    <dsp:sp modelId="{8D8E34A2-B849-41A2-91AC-FC6EE4B9E102}">
      <dsp:nvSpPr>
        <dsp:cNvPr id="0" name=""/>
        <dsp:cNvSpPr/>
      </dsp:nvSpPr>
      <dsp:spPr>
        <a:xfrm>
          <a:off x="4646859" y="261987"/>
          <a:ext cx="2198578" cy="1570689"/>
        </a:xfrm>
        <a:prstGeom prst="rect">
          <a:avLst/>
        </a:prstGeom>
        <a:solidFill>
          <a:srgbClr val="7CCA62">
            <a:hueOff val="-1377853"/>
            <a:satOff val="203"/>
            <a:lumOff val="-4853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7CCA62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произведен с учетом удельного веса 40 % -для достигнутого объема при 3-ех летней динамике</a:t>
          </a:r>
          <a:endParaRPr lang="ru-RU" sz="17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646859" y="261987"/>
        <a:ext cx="2198578" cy="157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0.10157</cdr:x>
      <cdr:y>0.00585</cdr:y>
    </cdr:from>
    <cdr:to>
      <cdr:x>0.12519</cdr:x>
      <cdr:y>0.04829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738" y="30510"/>
          <a:ext cx="216024" cy="221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0.14094</cdr:x>
      <cdr:y>0.01486</cdr:y>
    </cdr:from>
    <cdr:to>
      <cdr:x>0.16457</cdr:x>
      <cdr:y>0.05624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88778" y="77534"/>
          <a:ext cx="21602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0.18032</cdr:x>
      <cdr:y>0.01486</cdr:y>
    </cdr:from>
    <cdr:to>
      <cdr:x>0.2069</cdr:x>
      <cdr:y>0.0811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48818" y="77534"/>
          <a:ext cx="243047" cy="34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0.21969</cdr:x>
      <cdr:y>0.01486</cdr:y>
    </cdr:from>
    <cdr:to>
      <cdr:x>0.25119</cdr:x>
      <cdr:y>0.07004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08858" y="77534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0.29467</cdr:x>
      <cdr:y>0.02865</cdr:y>
    </cdr:from>
    <cdr:to>
      <cdr:x>0.32206</cdr:x>
      <cdr:y>0.08245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94432" y="149542"/>
          <a:ext cx="250530" cy="280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0.2574</cdr:x>
      <cdr:y>0.02865</cdr:y>
    </cdr:from>
    <cdr:to>
      <cdr:x>0.28336</cdr:x>
      <cdr:y>0.08134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53628" y="149542"/>
          <a:ext cx="237378" cy="275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0.37719</cdr:x>
      <cdr:y>0.07004</cdr:y>
    </cdr:from>
    <cdr:to>
      <cdr:x>0.40081</cdr:x>
      <cdr:y>0.1238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49018" y="365566"/>
          <a:ext cx="215982" cy="280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0.33781</cdr:x>
      <cdr:y>0.05624</cdr:y>
    </cdr:from>
    <cdr:to>
      <cdr:x>0.36144</cdr:x>
      <cdr:y>0.11036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088978" y="293558"/>
          <a:ext cx="216024" cy="282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0.44857</cdr:x>
      <cdr:y>0.09763</cdr:y>
    </cdr:from>
    <cdr:to>
      <cdr:x>0.47906</cdr:x>
      <cdr:y>0.16344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01705" y="509582"/>
          <a:ext cx="278801" cy="343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0.41656</cdr:x>
      <cdr:y>0.08384</cdr:y>
    </cdr:from>
    <cdr:to>
      <cdr:x>0.44127</cdr:x>
      <cdr:y>0.13632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809058" y="437574"/>
          <a:ext cx="225948" cy="273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0.52308</cdr:x>
      <cdr:y>0.11143</cdr:y>
    </cdr:from>
    <cdr:to>
      <cdr:x>0.5463</cdr:x>
      <cdr:y>0.17863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783016" y="581590"/>
          <a:ext cx="212324" cy="350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0.48366</cdr:x>
      <cdr:y>0.10752</cdr:y>
    </cdr:from>
    <cdr:to>
      <cdr:x>0.53091</cdr:x>
      <cdr:y>0.18816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422624" y="576064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0.60156</cdr:x>
      <cdr:y>0.12523</cdr:y>
    </cdr:from>
    <cdr:to>
      <cdr:x>0.63706</cdr:x>
      <cdr:y>0.18667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500665" y="653598"/>
          <a:ext cx="324617" cy="3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0.56241</cdr:x>
      <cdr:y>0.12096</cdr:y>
    </cdr:from>
    <cdr:to>
      <cdr:x>0.59391</cdr:x>
      <cdr:y>0.17472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142704" y="648072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0.67644</cdr:x>
      <cdr:y>0.13902</cdr:y>
    </cdr:from>
    <cdr:to>
      <cdr:x>0.71666</cdr:x>
      <cdr:y>0.19107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185322" y="725606"/>
          <a:ext cx="367772" cy="271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16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0.64494</cdr:x>
      <cdr:y>0.12523</cdr:y>
    </cdr:from>
    <cdr:to>
      <cdr:x>0.68432</cdr:x>
      <cdr:y>0.19072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897290" y="653598"/>
          <a:ext cx="360091" cy="341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0.76306</cdr:x>
      <cdr:y>0.15282</cdr:y>
    </cdr:from>
    <cdr:to>
      <cdr:x>0.80243</cdr:x>
      <cdr:y>0.22001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6977410" y="797614"/>
          <a:ext cx="359999" cy="350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18</a:t>
          </a:r>
        </a:p>
      </cdr:txBody>
    </cdr:sp>
  </cdr:relSizeAnchor>
  <cdr:relSizeAnchor xmlns:cdr="http://schemas.openxmlformats.org/drawingml/2006/chartDrawing">
    <cdr:from>
      <cdr:x>0.71581</cdr:x>
      <cdr:y>0.15282</cdr:y>
    </cdr:from>
    <cdr:to>
      <cdr:x>0.75519</cdr:x>
      <cdr:y>0.19314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545362" y="797614"/>
          <a:ext cx="360091" cy="210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17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0.84181</cdr:x>
      <cdr:y>0.18041</cdr:y>
    </cdr:from>
    <cdr:to>
      <cdr:x>0.87097</cdr:x>
      <cdr:y>0.23193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7697490" y="941630"/>
          <a:ext cx="266639" cy="268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0.80243</cdr:x>
      <cdr:y>0.16661</cdr:y>
    </cdr:from>
    <cdr:to>
      <cdr:x>0.82605</cdr:x>
      <cdr:y>0.24724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7337450" y="869622"/>
          <a:ext cx="215981" cy="420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19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0.92056</cdr:x>
      <cdr:y>0.19421</cdr:y>
    </cdr:from>
    <cdr:to>
      <cdr:x>0.95319</cdr:x>
      <cdr:y>0.22109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8417570" y="1013638"/>
          <a:ext cx="298369" cy="140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22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0.88118</cdr:x>
      <cdr:y>0.18041</cdr:y>
    </cdr:from>
    <cdr:to>
      <cdr:x>0.91268</cdr:x>
      <cdr:y>0.22072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8057530" y="941630"/>
          <a:ext cx="288036" cy="2103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21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9C4D2-AF9D-4DD5-A945-8412D3A41BFD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F69E1-4401-4295-B4A7-97AA0B054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14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2F3E-E18E-4637-BCA7-820EBA7B3C8A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DBAF-9DF5-42D7-9260-75279AA74E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99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A00-0747-472B-B7E0-C03FF820E750}" type="datetime1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FB2C-BD36-4555-8B8C-D5FBF1829DD7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D322-6F5F-4601-AA18-8F3A1A1E10F2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41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A0A0-F954-4256-96F1-A3447A16D020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8379-2BFC-4EDB-9179-AAAF3A156797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31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2AE8-5793-4778-8A9F-EDAC98D628AC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4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DB51-DD54-4BD0-9B76-BB7B0C518EC0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1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2AA-968F-42A5-813D-89659D70DDDA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7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E4E7-180E-40D6-9C6B-D44F0827128B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EC11-E2BC-4D5C-A353-C36215E3D6B5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87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B5-EBAB-4386-A0D8-54B2B748CB96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41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75A4-A3BB-4F80-9C14-D22F6F81B44F}" type="datetime1">
              <a:rPr lang="ru-RU" smtClean="0">
                <a:solidFill>
                  <a:srgbClr val="4E5B6F"/>
                </a:solidFill>
              </a:rPr>
              <a:pPr/>
              <a:t>06.10.2020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381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180" y="1556792"/>
            <a:ext cx="9113640" cy="35283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деятельности </a:t>
            </a:r>
            <a:br>
              <a:rPr lang="ru-RU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</a:t>
            </a:r>
            <a:r>
              <a:rPr lang="ru-RU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br>
              <a:rPr lang="ru-RU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</a:t>
            </a:r>
            <a:endParaRPr lang="ru-RU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27" y="6896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67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46881"/>
            <a:ext cx="8190755" cy="11991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1 – 6 лет, состоящих на учете для определения в муниципальные дошкольные образовательные учреждения, в общей численности детей этого возраста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56" y="45644"/>
            <a:ext cx="1158080" cy="124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22556" r="36375" b="25555"/>
          <a:stretch/>
        </p:blipFill>
        <p:spPr bwMode="auto">
          <a:xfrm>
            <a:off x="107504" y="1363216"/>
            <a:ext cx="8928992" cy="499126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0"/>
            <a:ext cx="8032403" cy="1362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в муниципальных общеобразовательных учреждениях, занимающихся во вторую (третью) смену, в общей численности обучающихся в муниципальных общеобразовательных учреждениях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5" y="0"/>
            <a:ext cx="1158478" cy="136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t="21889" r="32750" b="21555"/>
          <a:stretch/>
        </p:blipFill>
        <p:spPr bwMode="auto">
          <a:xfrm>
            <a:off x="49187" y="1484784"/>
            <a:ext cx="8959875" cy="48902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032402" cy="14458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33064"/>
            <a:ext cx="1260495" cy="14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2000" r="34500" b="22360"/>
          <a:stretch/>
        </p:blipFill>
        <p:spPr bwMode="auto">
          <a:xfrm>
            <a:off x="45591" y="1556792"/>
            <a:ext cx="9048502" cy="47697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595" y="116632"/>
            <a:ext cx="8190755" cy="13738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 </a:t>
            </a:r>
            <a:endParaRPr lang="ru-RU" sz="23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 </a:t>
            </a:r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занимающегося физической культурой и спортом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39" y="68600"/>
            <a:ext cx="1188487" cy="146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7778" r="35500" b="34445"/>
          <a:stretch/>
        </p:blipFill>
        <p:spPr bwMode="auto">
          <a:xfrm>
            <a:off x="35496" y="1538494"/>
            <a:ext cx="9046193" cy="45548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51570"/>
            <a:ext cx="7888386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жилых помещений, приходящаяся в среднем на одного жителя, всего, в том числе введенная в действие за один год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469"/>
            <a:ext cx="1331640" cy="16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1029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2000" r="33000" b="24777"/>
          <a:stretch/>
        </p:blipFill>
        <p:spPr bwMode="auto">
          <a:xfrm>
            <a:off x="73992" y="1759818"/>
            <a:ext cx="9036497" cy="456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7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104410" cy="130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получившего жилые помещения и улучившего жилищные условия в отчетном году, в общей численности населения, состоящего на учете в качестве нуждающегося в жилых помещениях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597" y="-57119"/>
            <a:ext cx="1127266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22111" r="33814" b="14222"/>
          <a:stretch/>
        </p:blipFill>
        <p:spPr bwMode="auto">
          <a:xfrm>
            <a:off x="35496" y="1268760"/>
            <a:ext cx="9008318" cy="49685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260"/>
            <a:ext cx="7960394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предоставленных для строительства, в отношении которых с даты принятия решения о предоставлении земельного участка или подписания протокола о результатах торгов (конкурсов, аукционов) не было получено разрешение на ввод в эксплуатацию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21955"/>
            <a:ext cx="1321717" cy="15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22000" r="32937" b="12000"/>
          <a:stretch/>
        </p:blipFill>
        <p:spPr bwMode="auto">
          <a:xfrm>
            <a:off x="107504" y="1532635"/>
            <a:ext cx="8981821" cy="477668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915" y="44624"/>
            <a:ext cx="7925283" cy="13738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населения деятельностью органов местного </a:t>
            </a:r>
            <a:r>
              <a:rPr lang="ru-RU" sz="2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самоуправления*</a:t>
            </a:r>
            <a:endParaRPr lang="ru-RU" sz="2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52" y="0"/>
            <a:ext cx="1431504" cy="14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5853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5853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22222" r="27687" b="35334"/>
          <a:stretch/>
        </p:blipFill>
        <p:spPr bwMode="auto">
          <a:xfrm>
            <a:off x="35496" y="1692052"/>
            <a:ext cx="9086428" cy="424847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0"/>
            <a:ext cx="8032402" cy="17008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земельных участков, предоставленных для строительства в расчете на 10 тыс. человек населения, всего, в том числе 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 (интегральный показатель)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08" y="-21679"/>
            <a:ext cx="1359350" cy="147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-4018" y="6453336"/>
            <a:ext cx="428798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8222" r="32438" b="23778"/>
          <a:stretch/>
        </p:blipFill>
        <p:spPr bwMode="auto">
          <a:xfrm>
            <a:off x="35496" y="1700808"/>
            <a:ext cx="9036495" cy="461731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7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116632"/>
            <a:ext cx="8320434" cy="10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71363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t="17694" r="32500" b="21111"/>
          <a:stretch/>
        </p:blipFill>
        <p:spPr bwMode="auto">
          <a:xfrm>
            <a:off x="72009" y="1247700"/>
            <a:ext cx="9036495" cy="513710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сводных индексов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эффективности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-4018" y="6453336"/>
            <a:ext cx="428798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178549"/>
              </p:ext>
            </p:extLst>
          </p:nvPr>
        </p:nvGraphicFramePr>
        <p:xfrm>
          <a:off x="357188" y="857232"/>
          <a:ext cx="8786812" cy="564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177988" y="3573017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917265" y="2993907"/>
            <a:ext cx="576064" cy="682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56199" y="465313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30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независимой оценки качества условий оказания услуг муниципальными организациями в сферах культуры, охраны здоровья, образования, социального обслуживания и иными организациями, расположенными на территориях соответствующих муниципальных образований и оказывающими услуги в указанных сферах за счет бюджетных ассигнований бюджетов муниципальных образований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7" y="-27384"/>
            <a:ext cx="1000125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3333" r="42550" b="14111"/>
          <a:stretch/>
        </p:blipFill>
        <p:spPr bwMode="auto">
          <a:xfrm>
            <a:off x="29269" y="1268760"/>
            <a:ext cx="9079235" cy="50945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0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состояния платежной дисциплины и инвестиционной политики в жилищно-коммунальном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города Покачи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22451" r="33500" b="15556"/>
          <a:stretch/>
        </p:blipFill>
        <p:spPr bwMode="auto">
          <a:xfrm>
            <a:off x="-4018" y="1087616"/>
            <a:ext cx="9144000" cy="529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783" y="22048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88640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95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 эффективности органов местного самоуправления за 2019 год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979785"/>
              </p:ext>
            </p:extLst>
          </p:nvPr>
        </p:nvGraphicFramePr>
        <p:xfrm>
          <a:off x="42862" y="1119218"/>
          <a:ext cx="9144000" cy="521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2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ПОКАЧИ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84065"/>
              </p:ext>
            </p:extLst>
          </p:nvPr>
        </p:nvGraphicFramePr>
        <p:xfrm>
          <a:off x="107950" y="1055688"/>
          <a:ext cx="8931275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Лист" r:id="rId7" imgW="8554418" imgH="6417986" progId="Excel.Sheet.8">
                  <p:embed/>
                </p:oleObj>
              </mc:Choice>
              <mc:Fallback>
                <p:oleObj name="Лист" r:id="rId7" imgW="8554418" imgH="641798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950" y="1055688"/>
                        <a:ext cx="8931275" cy="539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6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79" y="-40280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ПОКАЗАТЕЛЕЙ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ПОКАЧИ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56071"/>
              </p:ext>
            </p:extLst>
          </p:nvPr>
        </p:nvGraphicFramePr>
        <p:xfrm>
          <a:off x="107950" y="1042988"/>
          <a:ext cx="8932863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Лист" r:id="rId7" imgW="8554418" imgH="5819646" progId="Excel.Sheet.8">
                  <p:embed/>
                </p:oleObj>
              </mc:Choice>
              <mc:Fallback>
                <p:oleObj name="Лист" r:id="rId7" imgW="8554418" imgH="58196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950" y="1042988"/>
                        <a:ext cx="8932863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5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15202"/>
            <a:ext cx="8320434" cy="1229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субъектов малого и среднего предпринимательства в расчете на 10 тыс. человек населения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22303"/>
            <a:ext cx="1000125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22829" r="35103" b="26829"/>
          <a:stretch/>
        </p:blipFill>
        <p:spPr bwMode="auto">
          <a:xfrm>
            <a:off x="107503" y="1412776"/>
            <a:ext cx="9001001" cy="473514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248426" cy="130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21433" r="31308" b="24721"/>
          <a:stretch/>
        </p:blipFill>
        <p:spPr bwMode="auto">
          <a:xfrm>
            <a:off x="64619" y="1556792"/>
            <a:ext cx="8971878" cy="46575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5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116632"/>
            <a:ext cx="8190755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исключением бюджетных средств)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расчете на 1 жителя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85460"/>
            <a:ext cx="1086470" cy="139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22131" r="32542" b="36399"/>
          <a:stretch/>
        </p:blipFill>
        <p:spPr bwMode="auto">
          <a:xfrm>
            <a:off x="35496" y="1700808"/>
            <a:ext cx="9073008" cy="43204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4230" y="-12997"/>
            <a:ext cx="8320434" cy="128175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12997"/>
            <a:ext cx="1000125" cy="13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283968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трелка вверх 8"/>
          <p:cNvSpPr/>
          <p:nvPr/>
        </p:nvSpPr>
        <p:spPr>
          <a:xfrm>
            <a:off x="12590463" y="6824663"/>
            <a:ext cx="303212" cy="3111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1889" r="32735" b="21334"/>
          <a:stretch/>
        </p:blipFill>
        <p:spPr bwMode="auto">
          <a:xfrm>
            <a:off x="47625" y="1317818"/>
            <a:ext cx="8988871" cy="50138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9797</TotalTime>
  <Words>553</Words>
  <Application>Microsoft Office PowerPoint</Application>
  <PresentationFormat>Экран (4:3)</PresentationFormat>
  <Paragraphs>119</Paragraphs>
  <Slides>22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Лист</vt:lpstr>
      <vt:lpstr>Оценка эффективности деятельности  органов местного самоуправления за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Амерханова Бэла Рамзановна</cp:lastModifiedBy>
  <cp:revision>1201</cp:revision>
  <cp:lastPrinted>2019-08-09T06:36:41Z</cp:lastPrinted>
  <dcterms:created xsi:type="dcterms:W3CDTF">2013-05-18T18:27:44Z</dcterms:created>
  <dcterms:modified xsi:type="dcterms:W3CDTF">2020-10-06T10:13:00Z</dcterms:modified>
</cp:coreProperties>
</file>